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16"/>
  </p:notesMasterIdLst>
  <p:sldIdLst>
    <p:sldId id="424" r:id="rId2"/>
    <p:sldId id="483" r:id="rId3"/>
    <p:sldId id="481" r:id="rId4"/>
    <p:sldId id="482" r:id="rId5"/>
    <p:sldId id="484" r:id="rId6"/>
    <p:sldId id="486" r:id="rId7"/>
    <p:sldId id="487" r:id="rId8"/>
    <p:sldId id="493" r:id="rId9"/>
    <p:sldId id="491" r:id="rId10"/>
    <p:sldId id="473" r:id="rId11"/>
    <p:sldId id="489" r:id="rId12"/>
    <p:sldId id="490" r:id="rId13"/>
    <p:sldId id="450" r:id="rId14"/>
    <p:sldId id="29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Osaka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D8782E"/>
    <a:srgbClr val="C36926"/>
    <a:srgbClr val="0099FF"/>
    <a:srgbClr val="004C84"/>
    <a:srgbClr val="D88B64"/>
    <a:srgbClr val="33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69554" autoAdjust="0"/>
  </p:normalViewPr>
  <p:slideViewPr>
    <p:cSldViewPr>
      <p:cViewPr varScale="1">
        <p:scale>
          <a:sx n="78" d="100"/>
          <a:sy n="78" d="100"/>
        </p:scale>
        <p:origin x="-19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2784" y="78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pppserver\Documents\Working%20Files\Burstain\data%20cppp\turnover%20by%20reg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pppserver\Documents\Working%20Files\Burstain\data%20cppp\history%20of%20removals%20and%20outcom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pppserver\Documents\Working%20Files\Burstain\data\history%20of%20removals%20and%20outcom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CPS</a:t>
            </a:r>
            <a:r>
              <a:rPr lang="en-US" baseline="0"/>
              <a:t> Caseworker Turnover</a:t>
            </a:r>
            <a:endParaRPr lang="en-US"/>
          </a:p>
        </c:rich>
      </c:tx>
      <c:layout>
        <c:manualLayout>
          <c:xMode val="edge"/>
          <c:yMode val="edge"/>
          <c:x val="0.26415727445833981"/>
          <c:y val="2.5974009346392678E-2"/>
        </c:manualLayout>
      </c:layout>
      <c:overlay val="1"/>
    </c:title>
    <c:plotArea>
      <c:layout>
        <c:manualLayout>
          <c:layoutTarget val="inner"/>
          <c:xMode val="edge"/>
          <c:yMode val="edge"/>
          <c:x val="1.7973856209150325E-2"/>
          <c:y val="0.1040650406504065"/>
          <c:w val="0.89167078379908393"/>
          <c:h val="0.72371807182638759"/>
        </c:manualLayout>
      </c:layout>
      <c:barChart>
        <c:barDir val="col"/>
        <c:grouping val="clustered"/>
        <c:ser>
          <c:idx val="0"/>
          <c:order val="0"/>
          <c:tx>
            <c:strRef>
              <c:f>Sheet1!$B$16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D8782E"/>
            </a:solidFill>
          </c:spPr>
          <c:cat>
            <c:strRef>
              <c:f>Sheet1!$A$17:$A$22</c:f>
              <c:strCache>
                <c:ptCount val="6"/>
                <c:pt idx="0">
                  <c:v>Southeat (Region 5)</c:v>
                </c:pt>
                <c:pt idx="1">
                  <c:v>East (Region 4)</c:v>
                </c:pt>
                <c:pt idx="2">
                  <c:v>High Plains (Region 2)</c:v>
                </c:pt>
                <c:pt idx="3">
                  <c:v>State</c:v>
                </c:pt>
                <c:pt idx="4">
                  <c:v>Panhandle (Region 1)</c:v>
                </c:pt>
                <c:pt idx="5">
                  <c:v>West (Region 9)</c:v>
                </c:pt>
              </c:strCache>
            </c:strRef>
          </c:cat>
          <c:val>
            <c:numRef>
              <c:f>Sheet1!$B$17:$B$22</c:f>
              <c:numCache>
                <c:formatCode>0%</c:formatCode>
                <c:ptCount val="6"/>
                <c:pt idx="0">
                  <c:v>0.11</c:v>
                </c:pt>
                <c:pt idx="1">
                  <c:v>0.28999999999999998</c:v>
                </c:pt>
                <c:pt idx="2">
                  <c:v>0.13900000000000001</c:v>
                </c:pt>
                <c:pt idx="3">
                  <c:v>0.23</c:v>
                </c:pt>
                <c:pt idx="4">
                  <c:v>0.22</c:v>
                </c:pt>
                <c:pt idx="5">
                  <c:v>0.155</c:v>
                </c:pt>
              </c:numCache>
            </c:numRef>
          </c:val>
        </c:ser>
        <c:ser>
          <c:idx val="1"/>
          <c:order val="1"/>
          <c:tx>
            <c:strRef>
              <c:f>Sheet1!$C$16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66CCFF"/>
            </a:solidFill>
          </c:spPr>
          <c:dLbls>
            <c:dLbl>
              <c:idx val="1"/>
              <c:layout>
                <c:manualLayout>
                  <c:x val="1.666666666666667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Sheet1!$A$17:$A$22</c:f>
              <c:strCache>
                <c:ptCount val="6"/>
                <c:pt idx="0">
                  <c:v>Southeat (Region 5)</c:v>
                </c:pt>
                <c:pt idx="1">
                  <c:v>East (Region 4)</c:v>
                </c:pt>
                <c:pt idx="2">
                  <c:v>High Plains (Region 2)</c:v>
                </c:pt>
                <c:pt idx="3">
                  <c:v>State</c:v>
                </c:pt>
                <c:pt idx="4">
                  <c:v>Panhandle (Region 1)</c:v>
                </c:pt>
                <c:pt idx="5">
                  <c:v>West (Region 9)</c:v>
                </c:pt>
              </c:strCache>
            </c:strRef>
          </c:cat>
          <c:val>
            <c:numRef>
              <c:f>Sheet1!$C$17:$C$22</c:f>
              <c:numCache>
                <c:formatCode>0%</c:formatCode>
                <c:ptCount val="6"/>
                <c:pt idx="0">
                  <c:v>0.15</c:v>
                </c:pt>
                <c:pt idx="1">
                  <c:v>0.22</c:v>
                </c:pt>
                <c:pt idx="2">
                  <c:v>0.23</c:v>
                </c:pt>
                <c:pt idx="3">
                  <c:v>0.254</c:v>
                </c:pt>
                <c:pt idx="4">
                  <c:v>0.26100000000000001</c:v>
                </c:pt>
                <c:pt idx="5">
                  <c:v>0.33</c:v>
                </c:pt>
              </c:numCache>
            </c:numRef>
          </c:val>
        </c:ser>
        <c:axId val="45411328"/>
        <c:axId val="82631680"/>
      </c:barChart>
      <c:catAx>
        <c:axId val="45411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82631680"/>
        <c:crosses val="autoZero"/>
        <c:auto val="1"/>
        <c:lblAlgn val="ctr"/>
        <c:lblOffset val="100"/>
      </c:catAx>
      <c:valAx>
        <c:axId val="82631680"/>
        <c:scaling>
          <c:orientation val="minMax"/>
        </c:scaling>
        <c:delete val="1"/>
        <c:axPos val="l"/>
        <c:numFmt formatCode="0%" sourceLinked="1"/>
        <c:tickLblPos val="none"/>
        <c:crossAx val="4541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199758118470487"/>
          <c:y val="0.10304641188144165"/>
          <c:w val="0.22434228809634091"/>
          <c:h val="0.1109803469688240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3.0555555555555561E-2"/>
          <c:y val="3.8580246913580245E-2"/>
          <c:w val="0.94291797900262408"/>
          <c:h val="0.83309419655876404"/>
        </c:manualLayout>
      </c:layout>
      <c:barChart>
        <c:barDir val="col"/>
        <c:grouping val="stacked"/>
        <c:ser>
          <c:idx val="0"/>
          <c:order val="0"/>
          <c:tx>
            <c:strRef>
              <c:f>Sheet2!$B$1</c:f>
              <c:strCache>
                <c:ptCount val="1"/>
                <c:pt idx="0">
                  <c:v>FBSS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numRef>
              <c:f>Sheet2!$A$2:$A$11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Sheet2!$B$2:$B$11</c:f>
              <c:numCache>
                <c:formatCode>#,##0</c:formatCode>
                <c:ptCount val="10"/>
                <c:pt idx="0">
                  <c:v>48287</c:v>
                </c:pt>
                <c:pt idx="1">
                  <c:v>51804</c:v>
                </c:pt>
                <c:pt idx="2">
                  <c:v>48667</c:v>
                </c:pt>
                <c:pt idx="3">
                  <c:v>60540</c:v>
                </c:pt>
                <c:pt idx="4">
                  <c:v>69352</c:v>
                </c:pt>
                <c:pt idx="5">
                  <c:v>76279</c:v>
                </c:pt>
                <c:pt idx="6">
                  <c:v>83988</c:v>
                </c:pt>
                <c:pt idx="7">
                  <c:v>93190</c:v>
                </c:pt>
                <c:pt idx="8">
                  <c:v>96064</c:v>
                </c:pt>
                <c:pt idx="9">
                  <c:v>87537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CPS Custody</c:v>
                </c:pt>
              </c:strCache>
            </c:strRef>
          </c:tx>
          <c:spPr>
            <a:solidFill>
              <a:srgbClr val="C36926"/>
            </a:solidFill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numRef>
              <c:f>Sheet2!$A$2:$A$11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Sheet2!$C$2:$C$11</c:f>
              <c:numCache>
                <c:formatCode>#,##0</c:formatCode>
                <c:ptCount val="10"/>
                <c:pt idx="0">
                  <c:v>30167</c:v>
                </c:pt>
                <c:pt idx="1">
                  <c:v>32900</c:v>
                </c:pt>
                <c:pt idx="2">
                  <c:v>35412</c:v>
                </c:pt>
                <c:pt idx="3">
                  <c:v>41305</c:v>
                </c:pt>
                <c:pt idx="4">
                  <c:v>46246</c:v>
                </c:pt>
                <c:pt idx="5">
                  <c:v>47104</c:v>
                </c:pt>
                <c:pt idx="6">
                  <c:v>44928</c:v>
                </c:pt>
                <c:pt idx="7">
                  <c:v>40840</c:v>
                </c:pt>
                <c:pt idx="8">
                  <c:v>42890</c:v>
                </c:pt>
                <c:pt idx="9">
                  <c:v>46063</c:v>
                </c:pt>
              </c:numCache>
            </c:numRef>
          </c:val>
        </c:ser>
        <c:overlap val="100"/>
        <c:axId val="10851456"/>
        <c:axId val="10852992"/>
      </c:barChart>
      <c:catAx>
        <c:axId val="10851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52992"/>
        <c:crosses val="autoZero"/>
        <c:auto val="1"/>
        <c:lblAlgn val="ctr"/>
        <c:lblOffset val="100"/>
      </c:catAx>
      <c:valAx>
        <c:axId val="10852992"/>
        <c:scaling>
          <c:orientation val="minMax"/>
        </c:scaling>
        <c:delete val="1"/>
        <c:axPos val="l"/>
        <c:numFmt formatCode="#,##0" sourceLinked="1"/>
        <c:tickLblPos val="none"/>
        <c:crossAx val="10851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565076424270539E-2"/>
          <c:y val="5.5171818800427715E-2"/>
          <c:w val="0.22729350007719626"/>
          <c:h val="0.20447142023913678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8354865835945303E-2"/>
          <c:y val="0.12808641975308638"/>
          <c:w val="0.94634864391951068"/>
          <c:h val="0.661443083503451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2011 Cost</c:v>
                </c:pt>
              </c:strCache>
            </c:strRef>
          </c:tx>
          <c:spPr>
            <a:solidFill>
              <a:srgbClr val="66CCFF"/>
            </a:solidFill>
          </c:spPr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Relative caregiver support</c:v>
                </c:pt>
                <c:pt idx="1">
                  <c:v>Substance abuse services</c:v>
                </c:pt>
                <c:pt idx="2">
                  <c:v>Protective day care</c:v>
                </c:pt>
                <c:pt idx="3">
                  <c:v>Foster day care</c:v>
                </c:pt>
              </c:strCache>
            </c:strRef>
          </c:cat>
          <c:val>
            <c:numRef>
              <c:f>Sheet1!$B$2:$B$5</c:f>
              <c:numCache>
                <c:formatCode>_("$"* #,##0.0_);_("$"* \(#,##0.0\);_("$"* "-"??_);_(@_)</c:formatCode>
                <c:ptCount val="4"/>
                <c:pt idx="0" formatCode="_(&quot;$&quot;* #,##0_);_(&quot;$&quot;* \(#,##0\);_(&quot;$&quot;* &quot;-&quot;??_);_(@_)">
                  <c:v>20</c:v>
                </c:pt>
                <c:pt idx="1">
                  <c:v>6.3</c:v>
                </c:pt>
                <c:pt idx="2" formatCode="_(&quot;$&quot;* #,##0_);_(&quot;$&quot;* \(#,##0\);_(&quot;$&quot;* &quot;-&quot;??_);_(@_)">
                  <c:v>22</c:v>
                </c:pt>
                <c:pt idx="3" formatCode="_(&quot;$&quot;* #,##0_);_(&quot;$&quot;* \(#,##0\);_(&quot;$&quot;* &quot;-&quot;??_);_(@_)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Budget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15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Relative caregiver support</c:v>
                </c:pt>
                <c:pt idx="1">
                  <c:v>Substance abuse services</c:v>
                </c:pt>
                <c:pt idx="2">
                  <c:v>Protective day care</c:v>
                </c:pt>
                <c:pt idx="3">
                  <c:v>Foster day care</c:v>
                </c:pt>
              </c:strCache>
            </c:strRef>
          </c:cat>
          <c:val>
            <c:numRef>
              <c:f>Sheet1!$C$2:$C$5</c:f>
              <c:numCache>
                <c:formatCode>_("$"* #,##0.0_);_("$"* \(#,##0.0\);_("$"* "-"??_);_(@_)</c:formatCode>
                <c:ptCount val="4"/>
                <c:pt idx="0" formatCode="_(&quot;$&quot;* #,##0_);_(&quot;$&quot;* \(#,##0\);_(&quot;$&quot;* &quot;-&quot;??_);_(@_)">
                  <c:v>16</c:v>
                </c:pt>
                <c:pt idx="1">
                  <c:v>5.5</c:v>
                </c:pt>
                <c:pt idx="2" formatCode="_(&quot;$&quot;* #,##0_);_(&quot;$&quot;* \(#,##0\);_(&quot;$&quot;* &quot;-&quot;??_);_(@_)">
                  <c:v>18</c:v>
                </c:pt>
                <c:pt idx="3">
                  <c:v>7.5</c:v>
                </c:pt>
              </c:numCache>
            </c:numRef>
          </c:val>
        </c:ser>
        <c:axId val="10866688"/>
        <c:axId val="10868224"/>
      </c:barChart>
      <c:catAx>
        <c:axId val="10866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868224"/>
        <c:crosses val="autoZero"/>
        <c:auto val="1"/>
        <c:lblAlgn val="ctr"/>
        <c:lblOffset val="100"/>
      </c:catAx>
      <c:valAx>
        <c:axId val="10868224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tickLblPos val="none"/>
        <c:crossAx val="1086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447404632673343"/>
          <c:y val="1.6591328861670078E-2"/>
          <c:w val="0.41083339703896238"/>
          <c:h val="0.16743438320209997"/>
        </c:manualLayout>
      </c:layout>
      <c:txPr>
        <a:bodyPr/>
        <a:lstStyle/>
        <a:p>
          <a:pPr>
            <a:defRPr sz="1800" b="1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>
        <c:manualLayout>
          <c:layoutTarget val="inner"/>
          <c:xMode val="edge"/>
          <c:yMode val="edge"/>
          <c:x val="3.0555555555555582E-2"/>
          <c:y val="0.24130758439677799"/>
          <c:w val="0.93888888888889099"/>
          <c:h val="0.64271268893112499"/>
        </c:manualLayout>
      </c:layout>
      <c:lineChart>
        <c:grouping val="standard"/>
        <c:ser>
          <c:idx val="0"/>
          <c:order val="0"/>
          <c:tx>
            <c:strRef>
              <c:f>Sheet1!$B$164</c:f>
              <c:strCache>
                <c:ptCount val="1"/>
                <c:pt idx="0">
                  <c:v>Percentage of Children in Substitute Care who are in Foster Care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Val val="1"/>
          </c:dLbls>
          <c:cat>
            <c:numRef>
              <c:f>Sheet1!$A$165:$A$176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Sheet1!$B$165:$B$176</c:f>
              <c:numCache>
                <c:formatCode>0%</c:formatCode>
                <c:ptCount val="12"/>
                <c:pt idx="0">
                  <c:v>0.84430799062777762</c:v>
                </c:pt>
                <c:pt idx="1">
                  <c:v>0.84059475694315855</c:v>
                </c:pt>
                <c:pt idx="2">
                  <c:v>0.84139895661724362</c:v>
                </c:pt>
                <c:pt idx="3">
                  <c:v>0.82192168579965408</c:v>
                </c:pt>
                <c:pt idx="4">
                  <c:v>0.81403007694101193</c:v>
                </c:pt>
                <c:pt idx="5">
                  <c:v>0.80030559183773886</c:v>
                </c:pt>
                <c:pt idx="6">
                  <c:v>0.7645720404202635</c:v>
                </c:pt>
                <c:pt idx="7">
                  <c:v>0.73136504068578556</c:v>
                </c:pt>
                <c:pt idx="8">
                  <c:v>0.7107581756184651</c:v>
                </c:pt>
                <c:pt idx="9">
                  <c:v>0.69015679661742124</c:v>
                </c:pt>
                <c:pt idx="10">
                  <c:v>0.6938093647081286</c:v>
                </c:pt>
                <c:pt idx="11">
                  <c:v>0.69432782492184009</c:v>
                </c:pt>
              </c:numCache>
            </c:numRef>
          </c:val>
        </c:ser>
        <c:marker val="1"/>
        <c:axId val="45233664"/>
        <c:axId val="45235200"/>
      </c:lineChart>
      <c:catAx>
        <c:axId val="45233664"/>
        <c:scaling>
          <c:orientation val="minMax"/>
        </c:scaling>
        <c:axPos val="b"/>
        <c:numFmt formatCode="General" sourceLinked="1"/>
        <c:tickLblPos val="nextTo"/>
        <c:crossAx val="45235200"/>
        <c:crosses val="autoZero"/>
        <c:auto val="1"/>
        <c:lblAlgn val="ctr"/>
        <c:lblOffset val="100"/>
      </c:catAx>
      <c:valAx>
        <c:axId val="45235200"/>
        <c:scaling>
          <c:orientation val="minMax"/>
          <c:min val="0.60000000000000064"/>
        </c:scaling>
        <c:delete val="1"/>
        <c:axPos val="l"/>
        <c:numFmt formatCode="0%" sourceLinked="1"/>
        <c:tickLblPos val="none"/>
        <c:crossAx val="4523366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0.0098</cdr:x>
      <cdr:y>0.37037</cdr:y>
    </cdr:from>
    <cdr:to>
      <cdr:x>0.12745</cdr:x>
      <cdr:y>0.44444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1524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78,454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0.7549</cdr:x>
      <cdr:y>0.07407</cdr:y>
    </cdr:from>
    <cdr:to>
      <cdr:x>0.89216</cdr:x>
      <cdr:y>0.14815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67400" y="304800"/>
          <a:ext cx="1066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ea typeface="Osaka"/>
              <a:cs typeface="Osaka"/>
            </a:defRPr>
          </a:lvl1pPr>
          <a:lvl2pPr marL="457200" indent="0">
            <a:defRPr sz="1100">
              <a:latin typeface="Arial"/>
              <a:ea typeface="Osaka"/>
              <a:cs typeface="Osaka"/>
            </a:defRPr>
          </a:lvl2pPr>
          <a:lvl3pPr marL="914400" indent="0">
            <a:defRPr sz="1100">
              <a:latin typeface="Arial"/>
              <a:ea typeface="Osaka"/>
              <a:cs typeface="Osaka"/>
            </a:defRPr>
          </a:lvl3pPr>
          <a:lvl4pPr marL="1371600" indent="0">
            <a:defRPr sz="1100">
              <a:latin typeface="Arial"/>
              <a:ea typeface="Osaka"/>
              <a:cs typeface="Osaka"/>
            </a:defRPr>
          </a:lvl4pPr>
          <a:lvl5pPr marL="1828800" indent="0">
            <a:defRPr sz="1100">
              <a:latin typeface="Arial"/>
              <a:ea typeface="Osaka"/>
              <a:cs typeface="Osaka"/>
            </a:defRPr>
          </a:lvl5pPr>
          <a:lvl6pPr marL="2286000" indent="0">
            <a:defRPr sz="1100">
              <a:latin typeface="Arial"/>
              <a:ea typeface="Osaka"/>
              <a:cs typeface="Osaka"/>
            </a:defRPr>
          </a:lvl6pPr>
          <a:lvl7pPr marL="2743200" indent="0">
            <a:defRPr sz="1100">
              <a:latin typeface="Arial"/>
              <a:ea typeface="Osaka"/>
              <a:cs typeface="Osaka"/>
            </a:defRPr>
          </a:lvl7pPr>
          <a:lvl8pPr marL="3200400" indent="0">
            <a:defRPr sz="1100">
              <a:latin typeface="Arial"/>
              <a:ea typeface="Osaka"/>
              <a:cs typeface="Osaka"/>
            </a:defRPr>
          </a:lvl8pPr>
          <a:lvl9pPr marL="3657600" indent="0">
            <a:defRPr sz="1100">
              <a:latin typeface="Arial"/>
              <a:ea typeface="Osaka"/>
              <a:cs typeface="Osaka"/>
            </a:defRPr>
          </a:lvl9pPr>
        </a:lstStyle>
        <a:p xmlns:a="http://schemas.openxmlformats.org/drawingml/2006/main">
          <a:r>
            <a:rPr lang="en-US" sz="1600" b="1" dirty="0" smtClean="0"/>
            <a:t>138,954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0.87255</cdr:x>
      <cdr:y>0.09259</cdr:y>
    </cdr:from>
    <cdr:to>
      <cdr:x>1</cdr:x>
      <cdr:y>0.16667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81800" y="381000"/>
          <a:ext cx="990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ea typeface="Osaka"/>
              <a:cs typeface="Osaka"/>
            </a:defRPr>
          </a:lvl1pPr>
          <a:lvl2pPr marL="457200" indent="0">
            <a:defRPr sz="1100">
              <a:latin typeface="Arial"/>
              <a:ea typeface="Osaka"/>
              <a:cs typeface="Osaka"/>
            </a:defRPr>
          </a:lvl2pPr>
          <a:lvl3pPr marL="914400" indent="0">
            <a:defRPr sz="1100">
              <a:latin typeface="Arial"/>
              <a:ea typeface="Osaka"/>
              <a:cs typeface="Osaka"/>
            </a:defRPr>
          </a:lvl3pPr>
          <a:lvl4pPr marL="1371600" indent="0">
            <a:defRPr sz="1100">
              <a:latin typeface="Arial"/>
              <a:ea typeface="Osaka"/>
              <a:cs typeface="Osaka"/>
            </a:defRPr>
          </a:lvl4pPr>
          <a:lvl5pPr marL="1828800" indent="0">
            <a:defRPr sz="1100">
              <a:latin typeface="Arial"/>
              <a:ea typeface="Osaka"/>
              <a:cs typeface="Osaka"/>
            </a:defRPr>
          </a:lvl5pPr>
          <a:lvl6pPr marL="2286000" indent="0">
            <a:defRPr sz="1100">
              <a:latin typeface="Arial"/>
              <a:ea typeface="Osaka"/>
              <a:cs typeface="Osaka"/>
            </a:defRPr>
          </a:lvl6pPr>
          <a:lvl7pPr marL="2743200" indent="0">
            <a:defRPr sz="1100">
              <a:latin typeface="Arial"/>
              <a:ea typeface="Osaka"/>
              <a:cs typeface="Osaka"/>
            </a:defRPr>
          </a:lvl7pPr>
          <a:lvl8pPr marL="3200400" indent="0">
            <a:defRPr sz="1100">
              <a:latin typeface="Arial"/>
              <a:ea typeface="Osaka"/>
              <a:cs typeface="Osaka"/>
            </a:defRPr>
          </a:lvl8pPr>
          <a:lvl9pPr marL="3657600" indent="0">
            <a:defRPr sz="1100">
              <a:latin typeface="Arial"/>
              <a:ea typeface="Osaka"/>
              <a:cs typeface="Osaka"/>
            </a:defRPr>
          </a:lvl9pPr>
        </a:lstStyle>
        <a:p xmlns:a="http://schemas.openxmlformats.org/drawingml/2006/main">
          <a:r>
            <a:rPr lang="en-US" sz="1600" b="1" dirty="0" smtClean="0"/>
            <a:t>133,600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0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0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aseline="0"/>
            </a:lvl1pPr>
          </a:lstStyle>
          <a:p>
            <a:pPr>
              <a:defRPr/>
            </a:pPr>
            <a:fld id="{1F8DC52F-AC03-473A-9CDE-7590BA429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A5EA1-9C92-477A-8B01-40A259571D3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0DD5A696-78E2-43CC-BC5C-DC8F52C1A8C1}" type="slidenum">
              <a:rPr lang="en-US" sz="1200">
                <a:ea typeface="Osaka" pitchFamily="-107" charset="-128"/>
              </a:rPr>
              <a:pPr algn="r" defTabSz="931863"/>
              <a:t>1</a:t>
            </a:fld>
            <a:endParaRPr lang="en-US" sz="1200" dirty="0">
              <a:ea typeface="Osaka" pitchFamily="-107" charset="-128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/>
              <a:t>Brief background to connect with audience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Means</a:t>
            </a:r>
            <a:r>
              <a:rPr lang="en-US" baseline="0" dirty="0" smtClean="0">
                <a:latin typeface="Arial" charset="0"/>
              </a:rPr>
              <a:t> kids in foster care are most difficult – no way to keep at home and no available and appropriate relative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Kids not in foster care are primarily on a trial home visit, with a non-foster parent relative with a small number in an adoptive home or some other placement (e.g., run away)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With Permanency Care Assistance Program, may see upward trend again as more relatives get licensed as foster parents to qualify for the program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8517F-B35C-45FF-9C7A-740F59309D5D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60C8C-7DE4-48AC-9E66-EE9A741182E6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Notice and PCA are part of Fostering Connections</a:t>
            </a:r>
          </a:p>
          <a:p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60C8C-7DE4-48AC-9E66-EE9A741182E6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East</a:t>
            </a:r>
            <a:r>
              <a:rPr lang="en-US" baseline="0" dirty="0" smtClean="0"/>
              <a:t> (Region 4) – Tyler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Southeast (Region 5) – Beaumont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 Plains (Region 2) – </a:t>
            </a:r>
            <a:r>
              <a:rPr lang="en-US" baseline="0" dirty="0" err="1" smtClean="0"/>
              <a:t>Abiliene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Panhandle (Region 1) – Lubbock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West (Region 9) – Midland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Caseworker problems, needs and resources vary so greatly around the state that impossible to legislate any particular structure or model – CPS needs flexibility to address needs of each particular area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Poverty strongest</a:t>
            </a:r>
            <a:r>
              <a:rPr lang="en-US" baseline="0" dirty="0" smtClean="0">
                <a:latin typeface="Arial" charset="0"/>
                <a:ea typeface="ＭＳ Ｐゴシック" pitchFamily="34" charset="-128"/>
              </a:rPr>
              <a:t> predictor of abuse and neglect</a:t>
            </a:r>
          </a:p>
          <a:p>
            <a:endParaRPr lang="en-US" baseline="0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baseline="0" dirty="0" smtClean="0">
                <a:latin typeface="Arial" charset="0"/>
                <a:ea typeface="ＭＳ Ｐゴシック" pitchFamily="34" charset="-128"/>
              </a:rPr>
              <a:t>Single parents – isolated, lack resources</a:t>
            </a:r>
          </a:p>
          <a:p>
            <a:endParaRPr lang="en-US" baseline="0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baseline="0" dirty="0" smtClean="0">
                <a:latin typeface="Arial" charset="0"/>
                <a:ea typeface="ＭＳ Ｐゴシック" pitchFamily="34" charset="-128"/>
              </a:rPr>
              <a:t>Lack of health insurance means kids aren’t getting to </a:t>
            </a:r>
            <a:r>
              <a:rPr lang="en-US" baseline="0" dirty="0" err="1" smtClean="0">
                <a:latin typeface="Arial" charset="0"/>
                <a:ea typeface="ＭＳ Ｐゴシック" pitchFamily="34" charset="-128"/>
              </a:rPr>
              <a:t>dr</a:t>
            </a:r>
            <a:r>
              <a:rPr lang="en-US" baseline="0" dirty="0" smtClean="0">
                <a:latin typeface="Arial" charset="0"/>
                <a:ea typeface="ＭＳ Ｐゴシック" pitchFamily="34" charset="-128"/>
              </a:rPr>
              <a:t> and so may not get reported</a:t>
            </a:r>
          </a:p>
          <a:p>
            <a:endParaRPr lang="en-US" baseline="0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baseline="0" dirty="0" smtClean="0">
                <a:latin typeface="Arial" charset="0"/>
                <a:ea typeface="ＭＳ Ｐゴシック" pitchFamily="34" charset="-128"/>
              </a:rPr>
              <a:t>Lack of parent health insurance means can’t get mental health and substance abuse treatment</a:t>
            </a: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08A33-9E5B-427E-BF1C-67AE1EB1B553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34" charset="-128"/>
              </a:rPr>
              <a:t>Don’t stop at one.   Worst rate of teens</a:t>
            </a:r>
            <a:r>
              <a:rPr lang="en-US" baseline="0" dirty="0" smtClean="0">
                <a:latin typeface="Arial" charset="0"/>
                <a:ea typeface="ＭＳ Ｐゴシック" pitchFamily="34" charset="-128"/>
              </a:rPr>
              <a:t> having more than 1 child</a:t>
            </a:r>
          </a:p>
          <a:p>
            <a:endParaRPr lang="en-US" baseline="0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baseline="0" dirty="0" smtClean="0">
                <a:latin typeface="Arial" charset="0"/>
                <a:ea typeface="ＭＳ Ｐゴシック" pitchFamily="34" charset="-128"/>
              </a:rPr>
              <a:t>Prevention will be even worse in 2012-13 with budget cuts </a:t>
            </a:r>
          </a:p>
          <a:p>
            <a:endParaRPr lang="en-US" baseline="0" dirty="0" smtClean="0">
              <a:latin typeface="Arial" charset="0"/>
              <a:ea typeface="ＭＳ Ｐゴシック" pitchFamily="34" charset="-128"/>
            </a:endParaRPr>
          </a:p>
          <a:p>
            <a:r>
              <a:rPr lang="en-US" baseline="0" dirty="0" smtClean="0">
                <a:latin typeface="Arial" charset="0"/>
                <a:ea typeface="ＭＳ Ｐゴシック" pitchFamily="34" charset="-128"/>
              </a:rPr>
              <a:t>Rural = social isolation and lack of services</a:t>
            </a: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47F1F-6D0B-4C8E-938E-8ABB76FA47A5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70% growth in kids and families needing services since 2002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DC52F-AC03-473A-9CDE-7590BA429C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1588" y="670560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085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90856" name="Rectangle 8"/>
          <p:cNvSpPr>
            <a:spLocks noChangeArrowheads="1"/>
          </p:cNvSpPr>
          <p:nvPr userDrawn="1"/>
        </p:nvSpPr>
        <p:spPr bwMode="auto">
          <a:xfrm>
            <a:off x="1588" y="670560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84"/>
          </a:solidFill>
          <a:latin typeface="Arial" pitchFamily="-108" charset="0"/>
          <a:ea typeface="Osaka" pitchFamily="-108" charset="-128"/>
          <a:cs typeface="Osaka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4C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4C8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4C8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4C8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4C84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C84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C84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C84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C8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urstain@cppp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p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2667000"/>
            <a:ext cx="8763000" cy="2438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/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/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Improving Child Protective Services Turnover and Quality of Care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Senate Health and Human Services Committee Hearing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>
                <a:solidFill>
                  <a:schemeClr val="tx1"/>
                </a:solidFill>
              </a:rPr>
              <a:t>March 21, 2012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	Jane Burstain, PhD, Senior Policy Analyst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>
              <a:ea typeface="Osaka" pitchFamily="-107" charset="-128"/>
            </a:endParaRPr>
          </a:p>
        </p:txBody>
      </p:sp>
      <p:pic>
        <p:nvPicPr>
          <p:cNvPr id="9220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6525"/>
            <a:ext cx="91440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Line 32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2" name="Line 33"/>
          <p:cNvSpPr>
            <a:spLocks noChangeShapeType="1"/>
          </p:cNvSpPr>
          <p:nvPr/>
        </p:nvSpPr>
        <p:spPr bwMode="auto">
          <a:xfrm>
            <a:off x="1588" y="147955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3" name="Line 34"/>
          <p:cNvSpPr>
            <a:spLocks noChangeShapeType="1"/>
          </p:cNvSpPr>
          <p:nvPr/>
        </p:nvSpPr>
        <p:spPr bwMode="auto">
          <a:xfrm>
            <a:off x="1588" y="1516063"/>
            <a:ext cx="9144000" cy="0"/>
          </a:xfrm>
          <a:prstGeom prst="line">
            <a:avLst/>
          </a:prstGeom>
          <a:noFill/>
          <a:ln w="31750">
            <a:solidFill>
              <a:srgbClr val="004C8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4" name="Rectangle 35"/>
          <p:cNvSpPr>
            <a:spLocks noChangeArrowheads="1"/>
          </p:cNvSpPr>
          <p:nvPr/>
        </p:nvSpPr>
        <p:spPr bwMode="auto">
          <a:xfrm>
            <a:off x="1588" y="670560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aseline="-25000" dirty="0">
              <a:ea typeface="Osaka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1143000"/>
          </a:xfrm>
        </p:spPr>
        <p:txBody>
          <a:bodyPr/>
          <a:lstStyle/>
          <a:p>
            <a:r>
              <a:rPr lang="en-US" sz="3400" dirty="0" smtClean="0"/>
              <a:t>Focusing on Relative Caregivers Has Reduced the Percentage of Children in Foster Care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>
              <a:buFontTx/>
              <a:buNone/>
            </a:pPr>
            <a:endParaRPr lang="en-US" dirty="0" smtClean="0"/>
          </a:p>
          <a:p>
            <a:endParaRPr lang="en-US" sz="600" dirty="0" smtClean="0"/>
          </a:p>
        </p:txBody>
      </p:sp>
      <p:sp>
        <p:nvSpPr>
          <p:cNvPr id="20484" name="TextBox 36"/>
          <p:cNvSpPr txBox="1">
            <a:spLocks noChangeArrowheads="1"/>
          </p:cNvSpPr>
          <p:nvPr/>
        </p:nvSpPr>
        <p:spPr bwMode="auto">
          <a:xfrm>
            <a:off x="2895600" y="6324600"/>
            <a:ext cx="586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aseline="0" dirty="0"/>
              <a:t>Source:  DFPS </a:t>
            </a:r>
            <a:r>
              <a:rPr lang="en-US" sz="1200" baseline="0" dirty="0" smtClean="0"/>
              <a:t>Databooks</a:t>
            </a:r>
            <a:endParaRPr lang="en-US" sz="12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1905000"/>
          <a:ext cx="8001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Quality of Care:  Relatives Getting Verified as Foster Parents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More relatives trying to get verified </a:t>
            </a:r>
          </a:p>
          <a:p>
            <a:pPr lvl="1" eaLnBrk="1" hangingPunct="1"/>
            <a:r>
              <a:rPr lang="en-US" dirty="0" smtClean="0"/>
              <a:t>CPS required to notice relatives about foster care option </a:t>
            </a:r>
          </a:p>
          <a:p>
            <a:pPr lvl="1" eaLnBrk="1" hangingPunct="1"/>
            <a:endParaRPr lang="en-US" sz="400" dirty="0" smtClean="0"/>
          </a:p>
          <a:p>
            <a:pPr lvl="1" eaLnBrk="1" hangingPunct="1"/>
            <a:r>
              <a:rPr lang="en-US" dirty="0" smtClean="0"/>
              <a:t>Permanency Care Assistance program requirement that a relative be licensed for at least 6 months before becoming a PMC</a:t>
            </a:r>
          </a:p>
          <a:p>
            <a:pPr lvl="1" eaLnBrk="1" hangingPunct="1"/>
            <a:endParaRPr lang="en-US" sz="400" dirty="0" smtClean="0"/>
          </a:p>
          <a:p>
            <a:pPr eaLnBrk="1" hangingPunct="1"/>
            <a:r>
              <a:rPr lang="en-US" dirty="0" smtClean="0"/>
              <a:t>Historically, process primarily geared toward non-relative caregivers</a:t>
            </a:r>
          </a:p>
          <a:p>
            <a:pPr lvl="1" eaLnBrk="1" hangingPunct="1"/>
            <a:r>
              <a:rPr lang="en-US" dirty="0" smtClean="0"/>
              <a:t>Considerations for relatives can be different</a:t>
            </a:r>
          </a:p>
          <a:p>
            <a:pPr eaLnBrk="1" hangingPunct="1"/>
            <a:endParaRPr lang="en-US" sz="400" dirty="0" smtClean="0"/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Quality of Care:  Relatives Getting Verified as Foster Parents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449763"/>
          </a:xfrm>
        </p:spPr>
        <p:txBody>
          <a:bodyPr/>
          <a:lstStyle/>
          <a:p>
            <a:pPr eaLnBrk="1" hangingPunct="1"/>
            <a:endParaRPr lang="en-US" sz="400" dirty="0" smtClean="0"/>
          </a:p>
          <a:p>
            <a:pPr eaLnBrk="1" hangingPunct="1"/>
            <a:r>
              <a:rPr lang="en-US" dirty="0" smtClean="0"/>
              <a:t>Need to ensure consistency in evaluating relatives and using waivers and variances</a:t>
            </a:r>
          </a:p>
          <a:p>
            <a:pPr lvl="1" eaLnBrk="1" hangingPunct="1"/>
            <a:r>
              <a:rPr lang="en-US" dirty="0" smtClean="0"/>
              <a:t>Need standards and training for CPAs about when appropriate to submit a request for a waiver or variance in context of relative vs. stranger</a:t>
            </a:r>
          </a:p>
          <a:p>
            <a:pPr lvl="2" eaLnBrk="1" hangingPunct="1"/>
            <a:r>
              <a:rPr lang="en-US" dirty="0" smtClean="0"/>
              <a:t>Whenever asked?  Only for certain standards?</a:t>
            </a:r>
          </a:p>
          <a:p>
            <a:pPr lvl="2" eaLnBrk="1" hangingPunct="1"/>
            <a:endParaRPr lang="en-US" sz="600" dirty="0" smtClean="0"/>
          </a:p>
          <a:p>
            <a:pPr lvl="1" eaLnBrk="1" hangingPunct="1"/>
            <a:r>
              <a:rPr lang="en-US" dirty="0" smtClean="0"/>
              <a:t>Need standards and training for CCL inspectors and supervisors about what safety means in the context of a relative vs. stranger</a:t>
            </a:r>
          </a:p>
          <a:p>
            <a:pPr eaLnBrk="1" hangingPunct="1"/>
            <a:endParaRPr lang="en-US" dirty="0" smtClean="0"/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/>
              </a:rPr>
              <a:t>burstain@cppp.org</a:t>
            </a:r>
            <a:r>
              <a:rPr lang="en-US" dirty="0" smtClean="0"/>
              <a:t>; 512-320-0222 x119</a:t>
            </a:r>
          </a:p>
          <a:p>
            <a:pPr eaLnBrk="1" hangingPunct="1"/>
            <a:r>
              <a:rPr lang="en-US" dirty="0" smtClean="0"/>
              <a:t>All reports available on website:  cppp.org</a:t>
            </a:r>
          </a:p>
          <a:p>
            <a:pPr lvl="1" eaLnBrk="1" hangingPunct="1"/>
            <a:r>
              <a:rPr lang="en-US" dirty="0" smtClean="0"/>
              <a:t>2012 CPS budget</a:t>
            </a:r>
          </a:p>
          <a:p>
            <a:pPr lvl="1" eaLnBrk="1" hangingPunct="1"/>
            <a:endParaRPr lang="en-US" sz="600" dirty="0" smtClean="0"/>
          </a:p>
          <a:p>
            <a:pPr lvl="1" eaLnBrk="1" hangingPunct="1"/>
            <a:r>
              <a:rPr lang="en-US" dirty="0" smtClean="0"/>
              <a:t>2011 session budget, legislation and interim</a:t>
            </a:r>
          </a:p>
          <a:p>
            <a:pPr lvl="1" eaLnBrk="1" hangingPunct="1"/>
            <a:endParaRPr lang="en-US" sz="600" dirty="0" smtClean="0"/>
          </a:p>
          <a:p>
            <a:pPr lvl="1" eaLnBrk="1" hangingPunct="1"/>
            <a:r>
              <a:rPr lang="en-US" dirty="0" smtClean="0"/>
              <a:t>Adapting foster care licensing process for relatives and primer of foster care licensing process</a:t>
            </a:r>
          </a:p>
          <a:p>
            <a:pPr lvl="1" eaLnBrk="1" hangingPunct="1"/>
            <a:endParaRPr lang="en-US" sz="600" dirty="0" smtClean="0"/>
          </a:p>
          <a:p>
            <a:pPr lvl="1" eaLnBrk="1" hangingPunct="1"/>
            <a:r>
              <a:rPr lang="en-US" dirty="0" smtClean="0"/>
              <a:t>Federal legislation affecting CPS</a:t>
            </a:r>
          </a:p>
          <a:p>
            <a:pPr lvl="1" eaLnBrk="1" hangingPunct="1"/>
            <a:endParaRPr lang="en-US" sz="600" dirty="0" smtClean="0"/>
          </a:p>
          <a:p>
            <a:pPr lvl="1" eaLnBrk="1" hangingPunct="1"/>
            <a:endParaRPr lang="en-US" sz="600" dirty="0" smtClean="0"/>
          </a:p>
          <a:p>
            <a:pPr lvl="1" eaLnBrk="1" hangingPunct="1"/>
            <a:r>
              <a:rPr lang="en-US" dirty="0" smtClean="0"/>
              <a:t>Guide to the Texas CPS system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Contact 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Use of This Presentation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211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The Center </a:t>
            </a:r>
            <a:r>
              <a:rPr lang="en-US" sz="1400" i="1" dirty="0" smtClean="0"/>
              <a:t>for </a:t>
            </a:r>
            <a:r>
              <a:rPr lang="en-US" sz="1400" dirty="0" smtClean="0"/>
              <a:t>Public Policy Priorities encourages you to reproduce and distribute these slides, which were developed for use in making public presentations.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If you reproduce these slides, please give appropriate credit to CPPP.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The data presented here may become outdated.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/>
              <a:t>For the most recent information or to sign up for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/>
              <a:t>our free E-Mail Updates, visit </a:t>
            </a:r>
            <a:r>
              <a:rPr lang="en-US" sz="1400" b="1" dirty="0" smtClean="0">
                <a:hlinkClick r:id="rId3"/>
              </a:rPr>
              <a:t>www.cppp.org</a:t>
            </a:r>
            <a:r>
              <a:rPr lang="en-US" sz="1400" b="1" dirty="0" smtClean="0"/>
              <a:t>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900" dirty="0" smtClean="0"/>
              <a:t>© CPPP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9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0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0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0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/>
              <a:t>Center for Public Policy Priorities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/>
              <a:t>900 Lydia Street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/>
              <a:t>Austin, TX 78702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C36926"/>
                </a:solidFill>
              </a:rPr>
              <a:t>P</a:t>
            </a:r>
            <a:r>
              <a:rPr lang="en-US" sz="1400" b="1" dirty="0" smtClean="0"/>
              <a:t>  512/320-0222  </a:t>
            </a:r>
            <a:r>
              <a:rPr lang="en-US" sz="1400" b="1" dirty="0" smtClean="0">
                <a:solidFill>
                  <a:srgbClr val="C36926"/>
                </a:solidFill>
              </a:rPr>
              <a:t>F</a:t>
            </a:r>
            <a:r>
              <a:rPr lang="en-US" sz="1400" b="1" dirty="0" smtClean="0"/>
              <a:t> 512/320-0227 </a:t>
            </a:r>
            <a:br>
              <a:rPr lang="en-US" sz="1400" b="1" dirty="0" smtClean="0"/>
            </a:br>
            <a:endParaRPr lang="en-US" sz="1400" b="1" dirty="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88" y="6705600"/>
            <a:ext cx="9144000" cy="152400"/>
          </a:xfrm>
          <a:prstGeom prst="rect">
            <a:avLst/>
          </a:prstGeom>
          <a:solidFill>
            <a:srgbClr val="C369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r>
              <a:rPr lang="en-US" dirty="0" smtClean="0"/>
              <a:t>Improving Caseworker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114800"/>
          </a:xfrm>
        </p:spPr>
        <p:txBody>
          <a:bodyPr/>
          <a:lstStyle/>
          <a:p>
            <a:r>
              <a:rPr lang="en-US" dirty="0" smtClean="0"/>
              <a:t>Resources to do the job right</a:t>
            </a:r>
          </a:p>
          <a:p>
            <a:pPr lvl="1"/>
            <a:r>
              <a:rPr lang="en-US" dirty="0" smtClean="0"/>
              <a:t>For 2012, CPS had to cut supervisor and admin support to maintain caseworker positions</a:t>
            </a:r>
          </a:p>
          <a:p>
            <a:pPr lvl="2"/>
            <a:r>
              <a:rPr lang="en-US" dirty="0" smtClean="0"/>
              <a:t>37% fewer case aides and admin in investigations</a:t>
            </a:r>
          </a:p>
          <a:p>
            <a:pPr lvl="2"/>
            <a:r>
              <a:rPr lang="en-US" dirty="0" smtClean="0"/>
              <a:t>14% fewer supervisors and 14% less case aides and admin support for those working with families</a:t>
            </a:r>
          </a:p>
          <a:p>
            <a:pPr lvl="2"/>
            <a:endParaRPr lang="en-US" sz="400" dirty="0" smtClean="0"/>
          </a:p>
          <a:p>
            <a:pPr lvl="1"/>
            <a:r>
              <a:rPr lang="en-US" dirty="0" smtClean="0"/>
              <a:t>May keep caseloads from rising but drives up workload so doesn’t make job any easier</a:t>
            </a:r>
          </a:p>
          <a:p>
            <a:pPr lvl="1"/>
            <a:endParaRPr lang="en-US" sz="400" dirty="0" smtClean="0"/>
          </a:p>
          <a:p>
            <a:pPr lvl="1"/>
            <a:r>
              <a:rPr lang="en-US" dirty="0" smtClean="0"/>
              <a:t>Makes it harder to develop and maintain strong supervisor connection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67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A83ECE4-ACEB-4EB8-A333-D6CFFF48F099}" type="slidenum">
              <a:rPr lang="en-US" sz="2400" smtClean="0"/>
              <a:pPr algn="r"/>
              <a:t>2</a:t>
            </a:fld>
            <a:endParaRPr lang="en-US" sz="2400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09600" y="62484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Source:  DFPS </a:t>
            </a:r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/>
          <a:lstStyle/>
          <a:p>
            <a:r>
              <a:rPr lang="en-US" dirty="0" smtClean="0"/>
              <a:t>Improving Caseworker Retention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Build organizational commitment</a:t>
            </a:r>
          </a:p>
          <a:p>
            <a:pPr lvl="1"/>
            <a:r>
              <a:rPr lang="en-US" dirty="0" smtClean="0"/>
              <a:t>Loan repayment </a:t>
            </a:r>
          </a:p>
          <a:p>
            <a:pPr lvl="1"/>
            <a:r>
              <a:rPr lang="en-US" dirty="0" smtClean="0"/>
              <a:t>Expand educational stipends to include investigators</a:t>
            </a:r>
          </a:p>
          <a:p>
            <a:pPr lvl="1"/>
            <a:r>
              <a:rPr lang="en-US" dirty="0" smtClean="0"/>
              <a:t>Create an internal career path for investigators</a:t>
            </a:r>
          </a:p>
          <a:p>
            <a:pPr lvl="1"/>
            <a:r>
              <a:rPr lang="en-US" dirty="0" smtClean="0"/>
              <a:t>Create expedited certification process for more qualified candidates</a:t>
            </a:r>
          </a:p>
          <a:p>
            <a:pPr lvl="1"/>
            <a:r>
              <a:rPr lang="en-US" dirty="0" smtClean="0"/>
              <a:t>Pay adequate salary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7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A83ECE4-ACEB-4EB8-A333-D6CFFF48F099}" type="slidenum">
              <a:rPr lang="en-US" sz="2400" smtClean="0"/>
              <a:pPr algn="r"/>
              <a:t>3</a:t>
            </a:fld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143000"/>
          </a:xfrm>
        </p:spPr>
        <p:txBody>
          <a:bodyPr/>
          <a:lstStyle/>
          <a:p>
            <a:r>
              <a:rPr lang="en-US" dirty="0" smtClean="0"/>
              <a:t>Improving Caseworker Retention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Build unit cohesion and relationship with supervisor</a:t>
            </a:r>
          </a:p>
          <a:p>
            <a:pPr lvl="1"/>
            <a:r>
              <a:rPr lang="en-US" dirty="0" smtClean="0"/>
              <a:t>Ensure supervisors are involved in picking caseworkers hired for their unit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Pay parity among different functional units</a:t>
            </a:r>
          </a:p>
          <a:p>
            <a:endParaRPr lang="en-US" sz="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467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A83ECE4-ACEB-4EB8-A333-D6CFFF48F099}" type="slidenum">
              <a:rPr lang="en-US" sz="2400" smtClean="0"/>
              <a:pPr algn="r"/>
              <a:t>4</a:t>
            </a:fld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dirty="0" smtClean="0"/>
              <a:t>Improving Caseworker Retention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Turnover problems vary even in rural areas</a:t>
            </a:r>
          </a:p>
          <a:p>
            <a:endParaRPr lang="en-US" sz="600" dirty="0" smtClean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09600" y="62484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Source:  DFPS </a:t>
            </a:r>
            <a:r>
              <a:rPr lang="en-US" dirty="0" smtClean="0"/>
              <a:t>Databooks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A83ECE4-ACEB-4EB8-A333-D6CFFF48F099}" type="slidenum">
              <a:rPr lang="en-US" sz="2400" smtClean="0"/>
              <a:pPr algn="r"/>
              <a:t>5</a:t>
            </a:fld>
            <a:endParaRPr lang="en-US" sz="24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762000" y="2057400"/>
          <a:ext cx="7772400" cy="390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r>
              <a:rPr lang="en-US" dirty="0" smtClean="0"/>
              <a:t>Times Are Tough for Texas Families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114800"/>
          </a:xfrm>
        </p:spPr>
        <p:txBody>
          <a:bodyPr/>
          <a:lstStyle/>
          <a:p>
            <a:r>
              <a:rPr lang="en-US" sz="2800" dirty="0" smtClean="0"/>
              <a:t>1 in 4 children live in poverty (Texas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worst)</a:t>
            </a:r>
          </a:p>
          <a:p>
            <a:endParaRPr lang="en-US" sz="800" dirty="0" smtClean="0"/>
          </a:p>
          <a:p>
            <a:r>
              <a:rPr lang="en-US" sz="2800" dirty="0" smtClean="0"/>
              <a:t>1 in 3 children live in single parent households (Texas 14</a:t>
            </a:r>
            <a:r>
              <a:rPr lang="en-US" sz="2800" baseline="30000" dirty="0" smtClean="0"/>
              <a:t>th </a:t>
            </a:r>
            <a:r>
              <a:rPr lang="en-US" sz="2800" dirty="0" smtClean="0"/>
              <a:t>worst)</a:t>
            </a:r>
          </a:p>
          <a:p>
            <a:endParaRPr lang="en-US" sz="800" dirty="0" smtClean="0"/>
          </a:p>
          <a:p>
            <a:r>
              <a:rPr lang="en-US" sz="2800" dirty="0" smtClean="0"/>
              <a:t>1 in 6 children have no health insurance and   1 in 3 parents have no health insurance     (Texas worst)</a:t>
            </a:r>
          </a:p>
          <a:p>
            <a:endParaRPr lang="en-US" sz="600" dirty="0" smtClean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609600" y="62484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Source:  Annie E Casey KIDS Count data</a:t>
            </a:r>
            <a:r>
              <a:rPr lang="en-US" baseline="0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/>
          <a:lstStyle/>
          <a:p>
            <a:r>
              <a:rPr lang="en-US" dirty="0" smtClean="0"/>
              <a:t>Times Are Tough for Texas Families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r>
              <a:rPr lang="en-US" sz="2800" dirty="0" smtClean="0"/>
              <a:t>63 of every 1,000 girls aged 15 to 19 are giving birth (Texas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worst)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800" dirty="0" smtClean="0"/>
              <a:t>About 5 of every 1,000 children receive child abuse and neglect prevention services (Texas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worst) </a:t>
            </a:r>
          </a:p>
          <a:p>
            <a:endParaRPr lang="en-US" sz="1000" dirty="0" smtClean="0"/>
          </a:p>
          <a:p>
            <a:r>
              <a:rPr lang="en-US" sz="2800" dirty="0" smtClean="0"/>
              <a:t>80% of Texas is rural and Texas has the largest number of people living in rural areas</a:t>
            </a:r>
          </a:p>
          <a:p>
            <a:endParaRPr lang="en-US" dirty="0" smtClean="0"/>
          </a:p>
          <a:p>
            <a:endParaRPr lang="en-US" sz="600" dirty="0" smtClean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09600" y="62484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Source:  Annie E Casey KIDS Count data, </a:t>
            </a:r>
            <a:r>
              <a:rPr lang="en-US" dirty="0" smtClean="0"/>
              <a:t>2010 </a:t>
            </a:r>
            <a:r>
              <a:rPr lang="en-US" dirty="0"/>
              <a:t>Child Maltreatment report, and  U.S Census</a:t>
            </a:r>
            <a:r>
              <a:rPr lang="en-US" baseline="0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1143000"/>
          </a:xfrm>
        </p:spPr>
        <p:txBody>
          <a:bodyPr/>
          <a:lstStyle/>
          <a:p>
            <a:r>
              <a:rPr lang="en-US" dirty="0" smtClean="0"/>
              <a:t>Significant Increase in Number of Kids Needing CPS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36"/>
          <p:cNvSpPr txBox="1">
            <a:spLocks noChangeArrowheads="1"/>
          </p:cNvSpPr>
          <p:nvPr/>
        </p:nvSpPr>
        <p:spPr bwMode="auto">
          <a:xfrm>
            <a:off x="2895600" y="6324600"/>
            <a:ext cx="586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aseline="0" dirty="0"/>
              <a:t>Source:  DFPS </a:t>
            </a:r>
            <a:r>
              <a:rPr lang="en-US" sz="1200" baseline="0" dirty="0" smtClean="0"/>
              <a:t>2012 Operating  Budget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Cannot Have Quality of Care without Sufficient Resources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895600" y="6324600"/>
            <a:ext cx="586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aseline="0" dirty="0"/>
              <a:t>Source:  DFPS </a:t>
            </a:r>
            <a:r>
              <a:rPr lang="en-US" sz="1200" baseline="0" dirty="0" smtClean="0"/>
              <a:t>2012 Operating  Budget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4C84"/>
      </a:dk1>
      <a:lt1>
        <a:srgbClr val="FFFFFF"/>
      </a:lt1>
      <a:dk2>
        <a:srgbClr val="004C84"/>
      </a:dk2>
      <a:lt2>
        <a:srgbClr val="808080"/>
      </a:lt2>
      <a:accent1>
        <a:srgbClr val="A9B6B9"/>
      </a:accent1>
      <a:accent2>
        <a:srgbClr val="4B697E"/>
      </a:accent2>
      <a:accent3>
        <a:srgbClr val="1B4273"/>
      </a:accent3>
      <a:accent4>
        <a:srgbClr val="133359"/>
      </a:accent4>
      <a:accent5>
        <a:srgbClr val="112B4C"/>
      </a:accent5>
      <a:accent6>
        <a:srgbClr val="0E233E"/>
      </a:accent6>
      <a:hlink>
        <a:srgbClr val="0C4C7F"/>
      </a:hlink>
      <a:folHlink>
        <a:srgbClr val="005E98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Adam:Applications:Microsoft Office 2004:Templates:Presentations:Designs:Blank Presentation</Template>
  <TotalTime>35321</TotalTime>
  <Words>898</Words>
  <Application>Microsoft Office PowerPoint</Application>
  <PresentationFormat>On-screen Show (4:3)</PresentationFormat>
  <Paragraphs>154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  Improving Child Protective Services Turnover and Quality of Care  Senate Health and Human Services Committee Hearing  March 21, 2012   Jane Burstain, PhD, Senior Policy Analyst    </vt:lpstr>
      <vt:lpstr>Improving Caseworker Retention</vt:lpstr>
      <vt:lpstr>Improving Caseworker Retention </vt:lpstr>
      <vt:lpstr>Improving Caseworker Retention </vt:lpstr>
      <vt:lpstr>Improving Caseworker Retention </vt:lpstr>
      <vt:lpstr>Times Are Tough for Texas Families</vt:lpstr>
      <vt:lpstr>Times Are Tough for Texas Families</vt:lpstr>
      <vt:lpstr>Significant Increase in Number of Kids Needing CPS Services</vt:lpstr>
      <vt:lpstr>Cannot Have Quality of Care without Sufficient Resources </vt:lpstr>
      <vt:lpstr>Focusing on Relative Caregivers Has Reduced the Percentage of Children in Foster Care</vt:lpstr>
      <vt:lpstr>Quality of Care:  Relatives Getting Verified as Foster Parents</vt:lpstr>
      <vt:lpstr>Quality of Care:  Relatives Getting Verified as Foster Parents</vt:lpstr>
      <vt:lpstr>Contact and Resources</vt:lpstr>
      <vt:lpstr>Use of This Presentation</vt:lpstr>
    </vt:vector>
  </TitlesOfParts>
  <Company>CPPP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lcavazos</dc:creator>
  <cp:lastModifiedBy>Jane Burstain</cp:lastModifiedBy>
  <cp:revision>218</cp:revision>
  <cp:lastPrinted>2009-04-22T19:24:48Z</cp:lastPrinted>
  <dcterms:created xsi:type="dcterms:W3CDTF">2005-06-07T18:52:45Z</dcterms:created>
  <dcterms:modified xsi:type="dcterms:W3CDTF">2012-03-13T18:22:00Z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